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_rels/chart1.xml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media/image1.jpeg" ContentType="image/jpeg"/>
  <Override PartName="/ppt/media/image8.png" ContentType="image/png"/>
  <Override PartName="/ppt/media/image2.jpeg" ContentType="image/jpeg"/>
  <Override PartName="/ppt/media/image5.png" ContentType="image/png"/>
  <Override PartName="/ppt/media/image3.jpeg" ContentType="image/jpeg"/>
  <Override PartName="/ppt/media/image4.jpeg" ContentType="image/jpeg"/>
  <Override PartName="/ppt/media/image6.png" ContentType="image/png"/>
  <Override PartName="/ppt/media/image7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9144000" cy="6858000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
</Relationships>
</file>

<file path=ppt/charts/_rels/chart1.xml.rels><?xml version="1.0" encoding="UTF-8"?>
<Relationships xmlns="http://schemas.openxmlformats.org/package/2006/relationships"><Relationship Id="rId1" Type="http://schemas.openxmlformats.org/officeDocument/2006/relationships/image" Target="../media/image12.jpeg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view3D>
      <c:rotX val="15"/>
      <c:rotY val="20"/>
      <c:rAngAx val="1"/>
      <c:perspective val="30"/>
    </c:view3D>
    <c:floor>
      <c:spPr>
        <a:noFill/>
        <a:ln w="9360">
          <a:solidFill>
            <a:srgbClr val="878787"/>
          </a:solidFill>
          <a:round/>
        </a:ln>
      </c:spPr>
    </c:floor>
    <c:sideWall>
      <c:spPr>
        <a:noFill/>
        <a:ln w="9360">
          <a:solidFill>
            <a:srgbClr val="878787"/>
          </a:solidFill>
          <a:round/>
        </a:ln>
      </c:spPr>
    </c:sideWall>
    <c:backWall>
      <c:spPr>
        <a:noFill/>
        <a:ln w="9360">
          <a:solidFill>
            <a:srgbClr val="878787"/>
          </a:solidFill>
          <a:round/>
        </a:ln>
      </c:spPr>
    </c:backWall>
    <c:plotArea>
      <c:layout>
        <c:manualLayout>
          <c:layoutTarget val="inner"/>
          <c:xMode val="edge"/>
          <c:yMode val="edge"/>
          <c:x val="0.0996925779534475"/>
          <c:y val="0.051415894558267"/>
          <c:w val="0.889503732981994"/>
          <c:h val="0.498173039279656"/>
        </c:manualLayout>
      </c:layout>
      <c:bar3DChart>
        <c:barDir val="col"/>
        <c:grouping val="stacked"/>
        <c:varyColors val="0"/>
        <c:ser>
          <c:idx val="0"/>
          <c:order val="0"/>
          <c:spPr>
            <a:blipFill rotWithShape="0">
              <a:blip r:embed="rId1"/>
              <a:stretch>
                <a:fillRect/>
              </a:stretch>
            </a:blipFill>
            <a:ln w="28440">
              <a:solidFill>
                <a:srgbClr val="000000"/>
              </a:solidFill>
              <a:round/>
            </a:ln>
          </c:spPr>
          <c:invertIfNegative val="0"/>
          <c:dLbls>
            <c:txPr>
              <a:bodyPr/>
              <a:lstStyle/>
              <a:p>
                <a:pPr>
                  <a:defRPr b="0" sz="1000" spc="-1" strike="noStrike"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LeaderLines val="0"/>
          </c:dLbls>
          <c:cat>
            <c:strRef>
              <c:f>categories</c:f>
              <c:strCache>
                <c:ptCount val="15"/>
                <c:pt idx="0">
                  <c:v>Total Czech Republic</c:v>
                </c:pt>
                <c:pt idx="1">
                  <c:v>The capital city - Prague</c:v>
                </c:pt>
                <c:pt idx="2">
                  <c:v>Central Bohemian Region</c:v>
                </c:pt>
                <c:pt idx="3">
                  <c:v>South Bohemian Religion</c:v>
                </c:pt>
                <c:pt idx="4">
                  <c:v>Plzeň Religion</c:v>
                </c:pt>
                <c:pt idx="5">
                  <c:v>Karlovy Vary Religion</c:v>
                </c:pt>
                <c:pt idx="6">
                  <c:v>Ústí nad Labem Religion</c:v>
                </c:pt>
                <c:pt idx="7">
                  <c:v>Liberec Religion</c:v>
                </c:pt>
                <c:pt idx="8">
                  <c:v>Hradec Králové Religion</c:v>
                </c:pt>
                <c:pt idx="9">
                  <c:v>Pardubice Religion</c:v>
                </c:pt>
                <c:pt idx="10">
                  <c:v>Vysočina Religion</c:v>
                </c:pt>
                <c:pt idx="11">
                  <c:v>South Moravian Religion</c:v>
                </c:pt>
                <c:pt idx="12">
                  <c:v>Olomouc Religion</c:v>
                </c:pt>
                <c:pt idx="13">
                  <c:v>Zlín Religion</c:v>
                </c:pt>
                <c:pt idx="14">
                  <c:v>Moravian-Silesian Religion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5"/>
                <c:pt idx="0">
                  <c:v>42</c:v>
                </c:pt>
                <c:pt idx="1">
                  <c:v>60</c:v>
                </c:pt>
                <c:pt idx="2">
                  <c:v>44</c:v>
                </c:pt>
                <c:pt idx="3">
                  <c:v>43</c:v>
                </c:pt>
                <c:pt idx="4">
                  <c:v>41</c:v>
                </c:pt>
                <c:pt idx="5">
                  <c:v>35</c:v>
                </c:pt>
                <c:pt idx="6">
                  <c:v>38</c:v>
                </c:pt>
                <c:pt idx="7">
                  <c:v>39.5</c:v>
                </c:pt>
                <c:pt idx="8">
                  <c:v>42</c:v>
                </c:pt>
                <c:pt idx="9">
                  <c:v>40.5</c:v>
                </c:pt>
                <c:pt idx="10">
                  <c:v>40</c:v>
                </c:pt>
                <c:pt idx="11">
                  <c:v>46</c:v>
                </c:pt>
                <c:pt idx="12">
                  <c:v>42</c:v>
                </c:pt>
                <c:pt idx="13">
                  <c:v>41</c:v>
                </c:pt>
                <c:pt idx="14">
                  <c:v>40</c:v>
                </c:pt>
              </c:numCache>
            </c:numRef>
          </c:val>
        </c:ser>
        <c:gapWidth val="150"/>
        <c:shape val="cylinder"/>
        <c:axId val="40400550"/>
        <c:axId val="97604709"/>
        <c:axId val="0"/>
      </c:bar3DChart>
      <c:catAx>
        <c:axId val="40400550"/>
        <c:scaling>
          <c:orientation val="minMax"/>
        </c:scaling>
        <c:delete val="0"/>
        <c:axPos val="b"/>
        <c:numFmt formatCode="MM/DD/YYYY" sourceLinked="1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97604709"/>
        <c:crosses val="autoZero"/>
        <c:auto val="1"/>
        <c:lblAlgn val="ctr"/>
        <c:lblOffset val="100"/>
      </c:catAx>
      <c:valAx>
        <c:axId val="97604709"/>
        <c:scaling>
          <c:orientation val="minMax"/>
        </c:scaling>
        <c:delete val="0"/>
        <c:axPos val="l"/>
        <c:majorGridlines>
          <c:spPr>
            <a:ln w="9360">
              <a:solidFill>
                <a:srgbClr val="878787"/>
              </a:solidFill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9360">
            <a:solidFill>
              <a:srgbClr val="878787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Calibri"/>
              </a:defRPr>
            </a:pPr>
          </a:p>
        </c:txPr>
        <c:crossAx val="40400550"/>
        <c:crosses val="autoZero"/>
      </c:valAx>
    </c:plotArea>
    <c:plotVisOnly val="1"/>
    <c:dispBlanksAs val="gap"/>
  </c:chart>
  <c:spPr>
    <a:noFill/>
    <a:ln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7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1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2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3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4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9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</a:rPr>
              <a:t>Klepnutím lze upravit styl předlohy nadpisů.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3704DA2E-2F97-4BD1-A581-52C9A5443108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7/13/19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1496A14D-0980-49AF-8CC3-3DFE27E10761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Secondo livello struttura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Terzo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Quarto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Quinto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Sesto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Settimo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6F0AD9A8-C50B-42D6-9E9E-16D57D030787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7/13/19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4CCBEE0B-A9F5-460D-BCD7-FA884882ACA5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Fai clic per modificare il formato del testo del titolo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Secondo livello struttura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Terzo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Quarto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Quinto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Sesto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Settimo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</a:rPr>
              <a:t>Klepnutím lze upravit styl předlohy nadpisů.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497B9A51-6B72-4172-BF96-0D5B9279A1E4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7/13/19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D4656703-B315-408A-8263-40D281785A08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pc="-1" strike="noStrike">
                <a:solidFill>
                  <a:srgbClr val="000000"/>
                </a:solidFill>
                <a:latin typeface="Calibri"/>
              </a:rPr>
              <a:t>Fai clic per modificare il formato del testo della struttura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Secondo livello struttura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Terzo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Quarto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Quinto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Sesto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Settimo livello struttura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cs-CZ" sz="4400" spc="-1" strike="noStrike">
                <a:solidFill>
                  <a:srgbClr val="000000"/>
                </a:solidFill>
                <a:latin typeface="Calibri"/>
              </a:rPr>
              <a:t>Klepnutím lze upravit styl předlohy nadpisů.</a:t>
            </a:r>
            <a:endParaRPr b="0" lang="cs-CZ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Klepnutím lze upravit styly předlohy textu.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Klepnutím lze upravit styly předlohy textu.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600" spc="-1" strike="noStrike">
                <a:solidFill>
                  <a:srgbClr val="000000"/>
                </a:solidFill>
                <a:latin typeface="Calibri"/>
              </a:rPr>
              <a:t>Čtvrtá úroveň</a:t>
            </a:r>
            <a:endParaRPr b="0" lang="cs-CZ" sz="16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600" spc="-1" strike="noStrike">
                <a:solidFill>
                  <a:srgbClr val="000000"/>
                </a:solidFill>
                <a:latin typeface="Calibri"/>
              </a:rPr>
              <a:t>Pátá úroveň</a:t>
            </a:r>
            <a:endParaRPr b="0" lang="cs-CZ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</a:pPr>
            <a:r>
              <a:rPr b="1" lang="cs-CZ" sz="2400" spc="-1" strike="noStrike">
                <a:solidFill>
                  <a:srgbClr val="000000"/>
                </a:solidFill>
                <a:latin typeface="Calibri"/>
              </a:rPr>
              <a:t>Klepnutím lze upravit styly předlohy textu.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2400" spc="-1" strike="noStrike">
                <a:solidFill>
                  <a:srgbClr val="000000"/>
                </a:solidFill>
                <a:latin typeface="Calibri"/>
              </a:rPr>
              <a:t>Klepnutím lze upravit styly předlohy textu.</a:t>
            </a:r>
            <a:endParaRPr b="0" lang="cs-CZ" sz="24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2000" spc="-1" strike="noStrike">
                <a:solidFill>
                  <a:srgbClr val="000000"/>
                </a:solidFill>
                <a:latin typeface="Calibri"/>
              </a:rPr>
              <a:t>Druhá úroveň</a:t>
            </a:r>
            <a:endParaRPr b="0" lang="cs-CZ" sz="20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cs-CZ" sz="1800" spc="-1" strike="noStrike">
                <a:solidFill>
                  <a:srgbClr val="000000"/>
                </a:solidFill>
                <a:latin typeface="Calibri"/>
              </a:rPr>
              <a:t>Třetí úroveň</a:t>
            </a:r>
            <a:endParaRPr b="0" lang="cs-CZ" sz="18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cs-CZ" sz="1600" spc="-1" strike="noStrike">
                <a:solidFill>
                  <a:srgbClr val="000000"/>
                </a:solidFill>
                <a:latin typeface="Calibri"/>
              </a:rPr>
              <a:t>Čtvrtá úroveň</a:t>
            </a:r>
            <a:endParaRPr b="0" lang="cs-CZ" sz="16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cs-CZ" sz="1600" spc="-1" strike="noStrike">
                <a:solidFill>
                  <a:srgbClr val="000000"/>
                </a:solidFill>
                <a:latin typeface="Calibri"/>
              </a:rPr>
              <a:t>Pátá úroveň</a:t>
            </a:r>
            <a:endParaRPr b="0" lang="cs-CZ" sz="16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14A0B4C2-4385-4A9F-9437-634B93B94F91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7/13/19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129" name="PlaceHolder 7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130" name="PlaceHolder 8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34DA20EB-3E36-443F-87B7-5266D3CC2CC6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&lt;numero&gt;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28200" y="454680"/>
            <a:ext cx="7886160" cy="11451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r>
              <a:rPr b="0" lang="en-US" sz="1800" spc="-1" strike="noStrike">
                <a:latin typeface="Arial"/>
              </a:rPr>
              <a:t>Fai clic per modificare il formato del testo del titolo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28200" y="1825560"/>
            <a:ext cx="7886160" cy="435060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Fai clic per modificare il formato del testo della struttura</a:t>
            </a:r>
            <a:endParaRPr b="0" lang="en-US" sz="18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latin typeface="Arial"/>
              </a:rPr>
              <a:t>Secondo livello struttura</a:t>
            </a:r>
            <a:endParaRPr b="0" lang="en-US" sz="1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Terzo livello struttura</a:t>
            </a:r>
            <a:endParaRPr b="0" lang="en-US" sz="18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latin typeface="Arial"/>
              </a:rPr>
              <a:t>Quarto livello struttura</a:t>
            </a:r>
            <a:endParaRPr b="0" lang="en-US" sz="18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Quinto livello struttura</a:t>
            </a:r>
            <a:endParaRPr b="0" lang="en-US" sz="18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Sesto livello struttura</a:t>
            </a:r>
            <a:endParaRPr b="0" lang="en-US" sz="18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latin typeface="Arial"/>
              </a:rPr>
              <a:t>Settimo livello struttura</a:t>
            </a:r>
            <a:endParaRPr b="0" lang="en-US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slideLayout" Target="../slideLayouts/slideLayout4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slideLayout" Target="../slideLayouts/slideLayout37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37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jpeg"/><Relationship Id="rId4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9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image" Target="../media/image18.jpeg"/><Relationship Id="rId3" Type="http://schemas.openxmlformats.org/officeDocument/2006/relationships/image" Target="../media/image19.jpeg"/><Relationship Id="rId4" Type="http://schemas.openxmlformats.org/officeDocument/2006/relationships/slideLayout" Target="../slideLayouts/slideLayout29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slideLayout" Target="../slideLayouts/slideLayout29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hyperlink" Target="https://zpravy.aktualne.cz/ekonomika/kde-se-v-cesku-zije-nejlepe-velke-porovnani-kraju-podle-24-k/r~56723dfad18711e5aa720025900fea04/?redirected=1549821212" TargetMode="External"/><Relationship Id="rId2" Type="http://schemas.openxmlformats.org/officeDocument/2006/relationships/hyperlink" Target="https://www.czso.cz/documents/10180/20536250/17023214.pdf/7545a15a-8565-458b-b4e3-e8bf43255b12?version=1.1" TargetMode="External"/><Relationship Id="rId3" Type="http://schemas.openxmlformats.org/officeDocument/2006/relationships/hyperlink" Target="https://www.czso.cz/csu/czso/vysokoskolaku-rapidne-pribyva" TargetMode="External"/><Relationship Id="rId4" Type="http://schemas.openxmlformats.org/officeDocument/2006/relationships/hyperlink" Target="https://eprehledy.cz/kraje_pocet_obyvatel_hruba_mzda_nezamestnanost.php" TargetMode="External"/><Relationship Id="rId5" Type="http://schemas.openxmlformats.org/officeDocument/2006/relationships/hyperlink" Target="https://www.idnes.cz/ostrava/zpravy/zraneny-houbar-mel-v-krvi-8-83-promile-alkoholu-rekord-alkohol-opilec.A180924_082015_ostrava-zpravy_jog" TargetMode="External"/><Relationship Id="rId6" Type="http://schemas.openxmlformats.org/officeDocument/2006/relationships/slideLayout" Target="../slideLayouts/slideLayout29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hyperlink" Target="https://cs.wikipedia.org/wiki/Univerzita_Karlova" TargetMode="External"/><Relationship Id="rId2" Type="http://schemas.openxmlformats.org/officeDocument/2006/relationships/hyperlink" Target="https://cs.wikipedia.org/wiki/Univerzita_Palack%C3%A9ho_v_Olomouci" TargetMode="External"/><Relationship Id="rId3" Type="http://schemas.openxmlformats.org/officeDocument/2006/relationships/hyperlink" Target="https://cs.wikipedia.org/wiki/Masarykova_univerzita" TargetMode="External"/><Relationship Id="rId4" Type="http://schemas.openxmlformats.org/officeDocument/2006/relationships/hyperlink" Target="https://www.novinky.cz/zena/styl/461607-dohady-kolem-konopi-aneb-povolit-ci-nepovolit-jeho-pestovani.html" TargetMode="External"/><Relationship Id="rId5" Type="http://schemas.openxmlformats.org/officeDocument/2006/relationships/hyperlink" Target="http://www.drogy-about.estranky.cz/" TargetMode="External"/><Relationship Id="rId6" Type="http://schemas.openxmlformats.org/officeDocument/2006/relationships/hyperlink" Target="https://www.waterdistillers.eu/15-alkohol-a-rizika" TargetMode="External"/><Relationship Id="rId7" Type="http://schemas.openxmlformats.org/officeDocument/2006/relationships/hyperlink" Target="https://nakup.itesco.cz/groceries/cs-CZ/products/2001005116299" TargetMode="External"/><Relationship Id="rId8" Type="http://schemas.openxmlformats.org/officeDocument/2006/relationships/hyperlink" Target="https://www.akcniceny.cz/akce/bozkov-original-tuzemsky-37-5-1l/" TargetMode="External"/><Relationship Id="rId9" Type="http://schemas.openxmlformats.org/officeDocument/2006/relationships/hyperlink" Target="https://www.prazdroj.cz/en/brands" TargetMode="External"/><Relationship Id="rId10" Type="http://schemas.openxmlformats.org/officeDocument/2006/relationships/slideLayout" Target="../slideLayouts/slideLayout2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CustomShape 1"/>
          <p:cNvSpPr/>
          <p:nvPr/>
        </p:nvSpPr>
        <p:spPr>
          <a:xfrm>
            <a:off x="1142640" y="1122480"/>
            <a:ext cx="6857280" cy="238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06" name="CustomShape 2"/>
          <p:cNvSpPr/>
          <p:nvPr/>
        </p:nvSpPr>
        <p:spPr>
          <a:xfrm>
            <a:off x="456840" y="1604520"/>
            <a:ext cx="8228880" cy="397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07" name="" descr=""/>
          <p:cNvPicPr/>
          <p:nvPr/>
        </p:nvPicPr>
        <p:blipFill>
          <a:blip r:embed="rId1"/>
          <a:stretch/>
        </p:blipFill>
        <p:spPr>
          <a:xfrm>
            <a:off x="4237920" y="3227400"/>
            <a:ext cx="4357440" cy="3081960"/>
          </a:xfrm>
          <a:prstGeom prst="rect">
            <a:avLst/>
          </a:prstGeom>
          <a:ln>
            <a:noFill/>
          </a:ln>
        </p:spPr>
      </p:pic>
      <p:pic>
        <p:nvPicPr>
          <p:cNvPr id="208" name="" descr=""/>
          <p:cNvPicPr/>
          <p:nvPr/>
        </p:nvPicPr>
        <p:blipFill>
          <a:blip r:embed="rId2"/>
          <a:stretch/>
        </p:blipFill>
        <p:spPr>
          <a:xfrm>
            <a:off x="365760" y="752040"/>
            <a:ext cx="4911840" cy="2631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HOW MUCH DO YOU GET?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59" name="Table 2"/>
          <p:cNvGraphicFramePr/>
          <p:nvPr/>
        </p:nvGraphicFramePr>
        <p:xfrm>
          <a:off x="1475640" y="2061000"/>
          <a:ext cx="6095520" cy="2448000"/>
        </p:xfrm>
        <a:graphic>
          <a:graphicData uri="http://schemas.openxmlformats.org/drawingml/2006/table">
            <a:tbl>
              <a:tblPr/>
              <a:tblGrid>
                <a:gridCol w="3047760"/>
                <a:gridCol w="3047760"/>
              </a:tblGrid>
              <a:tr h="10065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First 2 months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65 % of your salary from your last employment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</a:tr>
              <a:tr h="10065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Second 2 months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50 % of your salary from your last employment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</a:tr>
              <a:tr h="1006560">
                <a:tc>
                  <a:txBody>
                    <a:bodyPr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Till the end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24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45 % of your salary from your last employment</a:t>
                      </a:r>
                      <a:endParaRPr b="0" lang="en-US" sz="24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c6d9f1"/>
                    </a:solidFill>
                  </a:tcPr>
                </a:tc>
              </a:tr>
            </a:tbl>
          </a:graphicData>
        </a:graphic>
      </p:graphicFrame>
    </p:spTree>
  </p:cSld>
  <p:transition>
    <p:pull dir="r"/>
  </p:transition>
  <p:timing>
    <p:tnLst>
      <p:par>
        <p:cTn id="19" dur="indefinite" restart="never" nodeType="tmRoot">
          <p:childTnLst>
            <p:seq>
              <p:cTn id="2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UNIVERSITY EDUCATION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1" name="TextShape 2"/>
          <p:cNvSpPr txBox="1"/>
          <p:nvPr/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1" lang="cs-CZ" sz="3200" spc="-1" strike="noStrike">
                <a:solidFill>
                  <a:srgbClr val="000000"/>
                </a:solidFill>
                <a:latin typeface="Calibri"/>
              </a:rPr>
              <a:t>The best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2" name="TextShape 3"/>
          <p:cNvSpPr txBox="1"/>
          <p:nvPr/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Prague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60 %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3" name="TextShape 4"/>
          <p:cNvSpPr txBox="1"/>
          <p:nvPr/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1" lang="cs-CZ" sz="3200" spc="-1" strike="noStrike">
                <a:solidFill>
                  <a:srgbClr val="000000"/>
                </a:solidFill>
                <a:latin typeface="Calibri"/>
              </a:rPr>
              <a:t>The worst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4" name="TextShape 5"/>
          <p:cNvSpPr txBox="1"/>
          <p:nvPr/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Karlovy Vary Region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35 %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5" name="CustomShape 6"/>
          <p:cNvSpPr/>
          <p:nvPr/>
        </p:nvSpPr>
        <p:spPr>
          <a:xfrm>
            <a:off x="917640" y="3357000"/>
            <a:ext cx="3648240" cy="577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3200" spc="-1" strike="noStrike">
                <a:solidFill>
                  <a:srgbClr val="000000"/>
                </a:solidFill>
                <a:latin typeface="Calibri"/>
              </a:rPr>
              <a:t>The best universities</a:t>
            </a:r>
            <a:endParaRPr b="0" lang="en-US" sz="3200" spc="-1" strike="noStrike">
              <a:latin typeface="Arial"/>
            </a:endParaRPr>
          </a:p>
        </p:txBody>
      </p:sp>
      <p:sp>
        <p:nvSpPr>
          <p:cNvPr id="266" name="CustomShape 7"/>
          <p:cNvSpPr/>
          <p:nvPr/>
        </p:nvSpPr>
        <p:spPr>
          <a:xfrm>
            <a:off x="496080" y="4077000"/>
            <a:ext cx="463680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Charles University - Prague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Masaryk University - Brno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Palacký University - Olomouc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267" name="Obrázek 8" descr=""/>
          <p:cNvPicPr/>
          <p:nvPr/>
        </p:nvPicPr>
        <p:blipFill>
          <a:blip r:embed="rId1"/>
          <a:stretch/>
        </p:blipFill>
        <p:spPr>
          <a:xfrm>
            <a:off x="5076000" y="3501000"/>
            <a:ext cx="1235520" cy="1235520"/>
          </a:xfrm>
          <a:prstGeom prst="rect">
            <a:avLst/>
          </a:prstGeom>
          <a:ln>
            <a:noFill/>
          </a:ln>
        </p:spPr>
      </p:pic>
      <p:pic>
        <p:nvPicPr>
          <p:cNvPr id="268" name="Obrázek 9" descr=""/>
          <p:cNvPicPr/>
          <p:nvPr/>
        </p:nvPicPr>
        <p:blipFill>
          <a:blip r:embed="rId2"/>
          <a:stretch/>
        </p:blipFill>
        <p:spPr>
          <a:xfrm>
            <a:off x="7092360" y="3429000"/>
            <a:ext cx="1439640" cy="1439640"/>
          </a:xfrm>
          <a:prstGeom prst="rect">
            <a:avLst/>
          </a:prstGeom>
          <a:ln>
            <a:noFill/>
          </a:ln>
        </p:spPr>
      </p:pic>
      <p:pic>
        <p:nvPicPr>
          <p:cNvPr id="269" name="Obrázek 10" descr=""/>
          <p:cNvPicPr/>
          <p:nvPr/>
        </p:nvPicPr>
        <p:blipFill>
          <a:blip r:embed="rId3"/>
          <a:stretch/>
        </p:blipFill>
        <p:spPr>
          <a:xfrm>
            <a:off x="5940000" y="5085360"/>
            <a:ext cx="1743120" cy="1511280"/>
          </a:xfrm>
          <a:prstGeom prst="rect">
            <a:avLst/>
          </a:prstGeom>
          <a:ln>
            <a:noFill/>
          </a:ln>
        </p:spPr>
      </p:pic>
      <p:sp>
        <p:nvSpPr>
          <p:cNvPr id="270" name="CustomShape 8"/>
          <p:cNvSpPr/>
          <p:nvPr/>
        </p:nvSpPr>
        <p:spPr>
          <a:xfrm>
            <a:off x="827640" y="4149000"/>
            <a:ext cx="2736000" cy="359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1" name="CustomShape 9"/>
          <p:cNvSpPr/>
          <p:nvPr/>
        </p:nvSpPr>
        <p:spPr>
          <a:xfrm>
            <a:off x="827640" y="4581000"/>
            <a:ext cx="2736000" cy="359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72" name="CustomShape 10"/>
          <p:cNvSpPr/>
          <p:nvPr/>
        </p:nvSpPr>
        <p:spPr>
          <a:xfrm>
            <a:off x="827640" y="5013000"/>
            <a:ext cx="2592000" cy="431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ransition spd="slow">
    <p:push dir="u"/>
  </p:transition>
  <p:timing>
    <p:tnLst>
      <p:par>
        <p:cTn id="21" dur="indefinite" restart="never" nodeType="tmRoot">
          <p:childTnLst>
            <p:seq>
              <p:cTn id="22" dur="indefinite" nodeType="mainSeq">
                <p:childTnLst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xit" presetID="4" presetSubtype="16">
                                  <p:stCondLst>
                                    <p:cond delay="0"/>
                                  </p:stCondLst>
                                  <p:childTnLst>
                                    <p:animEffect filter="box(in)" transition="out">
                                      <p:cBhvr additive="repl">
                                        <p:cTn id="26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nodeType="clickEffect" fill="hold" presetClass="exit" presetID="4" presetSubtype="16">
                                  <p:stCondLst>
                                    <p:cond delay="0"/>
                                  </p:stCondLst>
                                  <p:childTnLst>
                                    <p:animEffect filter="box(in)" transition="out">
                                      <p:cBhvr additive="repl">
                                        <p:cTn id="31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nodeType="clickEffect" fill="hold" presetClass="exit" presetID="4" presetSubtype="16">
                                  <p:stCondLst>
                                    <p:cond delay="0"/>
                                  </p:stCondLst>
                                  <p:childTnLst>
                                    <p:animEffect filter="box(in)" transition="out">
                                      <p:cBhvr additive="repl">
                                        <p:cTn id="36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UNIVERSITY EDUCATION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4" name="TextShape 2"/>
          <p:cNvSpPr txBox="1"/>
          <p:nvPr/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5" name="TextShape 3"/>
          <p:cNvSpPr txBox="1"/>
          <p:nvPr/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6" name="TextShape 4"/>
          <p:cNvSpPr txBox="1"/>
          <p:nvPr/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7" name="TextShape 5"/>
          <p:cNvSpPr txBox="1"/>
          <p:nvPr/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78" name="Graf 9"/>
          <p:cNvGraphicFramePr/>
          <p:nvPr/>
        </p:nvGraphicFramePr>
        <p:xfrm>
          <a:off x="395640" y="1700640"/>
          <a:ext cx="8196840" cy="551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 spd="slow">
    <p:fade thruBlk="true"/>
  </p:transition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TextShape 1"/>
          <p:cNvSpPr txBox="1"/>
          <p:nvPr/>
        </p:nvSpPr>
        <p:spPr>
          <a:xfrm>
            <a:off x="467640" y="-17136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DRUGS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graphicFrame>
        <p:nvGraphicFramePr>
          <p:cNvPr id="280" name="Table 2"/>
          <p:cNvGraphicFramePr/>
          <p:nvPr/>
        </p:nvGraphicFramePr>
        <p:xfrm>
          <a:off x="1403640" y="692640"/>
          <a:ext cx="6095520" cy="5933160"/>
        </p:xfrm>
        <a:graphic>
          <a:graphicData uri="http://schemas.openxmlformats.org/drawingml/2006/table">
            <a:tbl>
              <a:tblPr/>
              <a:tblGrid>
                <a:gridCol w="3047760"/>
                <a:gridCol w="3047760"/>
              </a:tblGrid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REGION</a:t>
                      </a:r>
                      <a:endParaRPr b="0" lang="en-U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USERS</a:t>
                      </a:r>
                      <a:endParaRPr b="0" lang="en-U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Prague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10 950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South Bohemian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1 550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South Moravian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3 350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Karlovy Vary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1 150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Vysočina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700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Hradec Králové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1 050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Liberec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Moravian-Silesian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2 800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Olomouc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1 450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Pardubice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Pilsen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1 850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Bohemian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3 350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Ústí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4 200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Zlín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1 550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116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35 100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transition spd="slow">
    <p:pull dir="r"/>
  </p:transition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/>
          <p:cNvSpPr/>
          <p:nvPr/>
        </p:nvSpPr>
        <p:spPr>
          <a:xfrm>
            <a:off x="349920" y="620640"/>
            <a:ext cx="4254480" cy="2223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Our region = Pilsen Region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Pervitin – 60 %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Heroin – 18 %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Cannabis – 17 %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    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Others – 5 %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282" name="Obrázek 4" descr=""/>
          <p:cNvPicPr/>
          <p:nvPr/>
        </p:nvPicPr>
        <p:blipFill>
          <a:blip r:embed="rId1"/>
          <a:stretch/>
        </p:blipFill>
        <p:spPr>
          <a:xfrm>
            <a:off x="467640" y="3861000"/>
            <a:ext cx="3450960" cy="1944000"/>
          </a:xfrm>
          <a:prstGeom prst="rect">
            <a:avLst/>
          </a:prstGeom>
          <a:ln>
            <a:noFill/>
          </a:ln>
        </p:spPr>
      </p:pic>
      <p:pic>
        <p:nvPicPr>
          <p:cNvPr id="283" name="Obrázek 5" descr=""/>
          <p:cNvPicPr/>
          <p:nvPr/>
        </p:nvPicPr>
        <p:blipFill>
          <a:blip r:embed="rId2"/>
          <a:stretch/>
        </p:blipFill>
        <p:spPr>
          <a:xfrm>
            <a:off x="5364000" y="836640"/>
            <a:ext cx="3198240" cy="2088000"/>
          </a:xfrm>
          <a:prstGeom prst="rect">
            <a:avLst/>
          </a:prstGeom>
          <a:ln>
            <a:noFill/>
          </a:ln>
        </p:spPr>
      </p:pic>
      <p:pic>
        <p:nvPicPr>
          <p:cNvPr id="284" name="Obrázek 6" descr=""/>
          <p:cNvPicPr/>
          <p:nvPr/>
        </p:nvPicPr>
        <p:blipFill>
          <a:blip r:embed="rId3"/>
          <a:stretch/>
        </p:blipFill>
        <p:spPr>
          <a:xfrm>
            <a:off x="5364000" y="3501000"/>
            <a:ext cx="2619000" cy="2857320"/>
          </a:xfrm>
          <a:prstGeom prst="rect">
            <a:avLst/>
          </a:prstGeom>
          <a:ln>
            <a:noFill/>
          </a:ln>
        </p:spPr>
      </p:pic>
    </p:spTree>
  </p:cSld>
  <p:transition spd="slow">
    <p:pull dir="r"/>
  </p:transition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ALCOHOL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6" name="CustomShape 2"/>
          <p:cNvSpPr/>
          <p:nvPr/>
        </p:nvSpPr>
        <p:spPr>
          <a:xfrm>
            <a:off x="437400" y="1484640"/>
            <a:ext cx="7244280" cy="3350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We‘re second the biggest consumers of alcohol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16 liters on a head per year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Record – in Ostrava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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8,83 ‰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pic>
        <p:nvPicPr>
          <p:cNvPr id="287" name="Obrázek 3" descr=""/>
          <p:cNvPicPr/>
          <p:nvPr/>
        </p:nvPicPr>
        <p:blipFill>
          <a:blip r:embed="rId1"/>
          <a:stretch/>
        </p:blipFill>
        <p:spPr>
          <a:xfrm>
            <a:off x="4500000" y="3357000"/>
            <a:ext cx="4047480" cy="2736000"/>
          </a:xfrm>
          <a:prstGeom prst="rect">
            <a:avLst/>
          </a:prstGeom>
          <a:ln>
            <a:noFill/>
          </a:ln>
        </p:spPr>
      </p:pic>
    </p:spTree>
  </p:cSld>
  <p:transition spd="slow">
    <p:pull dir="d"/>
  </p:transition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TextShape 1"/>
          <p:cNvSpPr txBox="1"/>
          <p:nvPr/>
        </p:nvSpPr>
        <p:spPr>
          <a:xfrm>
            <a:off x="467640" y="54864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Do you know this Czech alcohol?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89" name="Obrázek 2" descr=""/>
          <p:cNvPicPr/>
          <p:nvPr/>
        </p:nvPicPr>
        <p:blipFill>
          <a:blip r:embed="rId1"/>
          <a:stretch/>
        </p:blipFill>
        <p:spPr>
          <a:xfrm>
            <a:off x="395640" y="2853000"/>
            <a:ext cx="2808000" cy="2808000"/>
          </a:xfrm>
          <a:prstGeom prst="rect">
            <a:avLst/>
          </a:prstGeom>
          <a:ln>
            <a:noFill/>
          </a:ln>
        </p:spPr>
      </p:pic>
      <p:sp>
        <p:nvSpPr>
          <p:cNvPr id="290" name="CustomShape 2"/>
          <p:cNvSpPr/>
          <p:nvPr/>
        </p:nvSpPr>
        <p:spPr>
          <a:xfrm>
            <a:off x="1115640" y="4005000"/>
            <a:ext cx="1439640" cy="359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91" name="Obrázek 4" descr=""/>
          <p:cNvPicPr/>
          <p:nvPr/>
        </p:nvPicPr>
        <p:blipFill>
          <a:blip r:embed="rId2"/>
          <a:stretch/>
        </p:blipFill>
        <p:spPr>
          <a:xfrm>
            <a:off x="3348000" y="2709000"/>
            <a:ext cx="2564640" cy="2952000"/>
          </a:xfrm>
          <a:prstGeom prst="rect">
            <a:avLst/>
          </a:prstGeom>
          <a:ln>
            <a:noFill/>
          </a:ln>
        </p:spPr>
      </p:pic>
      <p:sp>
        <p:nvSpPr>
          <p:cNvPr id="292" name="CustomShape 3"/>
          <p:cNvSpPr/>
          <p:nvPr/>
        </p:nvSpPr>
        <p:spPr>
          <a:xfrm>
            <a:off x="3924000" y="4005000"/>
            <a:ext cx="1511640" cy="431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293" name="Obrázek 6" descr=""/>
          <p:cNvPicPr/>
          <p:nvPr/>
        </p:nvPicPr>
        <p:blipFill>
          <a:blip r:embed="rId3"/>
          <a:stretch/>
        </p:blipFill>
        <p:spPr>
          <a:xfrm>
            <a:off x="6084000" y="2853000"/>
            <a:ext cx="2592000" cy="2902680"/>
          </a:xfrm>
          <a:prstGeom prst="rect">
            <a:avLst/>
          </a:prstGeom>
          <a:ln>
            <a:noFill/>
          </a:ln>
        </p:spPr>
      </p:pic>
      <p:sp>
        <p:nvSpPr>
          <p:cNvPr id="294" name="CustomShape 4"/>
          <p:cNvSpPr/>
          <p:nvPr/>
        </p:nvSpPr>
        <p:spPr>
          <a:xfrm>
            <a:off x="5940000" y="4365000"/>
            <a:ext cx="1295640" cy="359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95" name="CustomShape 5"/>
          <p:cNvSpPr/>
          <p:nvPr/>
        </p:nvSpPr>
        <p:spPr>
          <a:xfrm>
            <a:off x="6588360" y="3069000"/>
            <a:ext cx="359640" cy="215640"/>
          </a:xfrm>
          <a:prstGeom prst="rect">
            <a:avLst/>
          </a:prstGeom>
          <a:ln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</p:spTree>
  </p:cSld>
  <p:transition>
    <p:dissolve/>
  </p:transition>
  <p:timing>
    <p:tnLst>
      <p:par>
        <p:cTn id="38" dur="indefinite" restart="never" nodeType="tmRoot">
          <p:childTnLst>
            <p:seq>
              <p:cTn id="39" dur="indefinite" nodeType="mainSeq">
                <p:childTnLst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nodeType="clickEffect" fill="hold" presetClass="exit" presetID="4" presetSubtype="16">
                                  <p:stCondLst>
                                    <p:cond delay="0"/>
                                  </p:stCondLst>
                                  <p:childTnLst>
                                    <p:animEffect filter="box(in)" transition="out">
                                      <p:cBhvr additive="repl">
                                        <p:cTn id="43"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nodeType="clickEffect" fill="hold" presetClass="exit" presetID="55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48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1000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0" dur="10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nodeType="clickEffect" fill="hold" presetClass="exit" presetID="55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55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6" dur="1000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57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nodeType="withEffect" fill="hold" presetClass="exit" presetID="55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repl">
                                        <p:cTn id="60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1000"/>
                                        <p:tgtEl>
                                          <p:spTgt spid="2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out">
                                      <p:cBhvr additive="repl">
                                        <p:cTn id="62" dur="10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Picture 2" descr=""/>
          <p:cNvPicPr/>
          <p:nvPr/>
        </p:nvPicPr>
        <p:blipFill>
          <a:blip r:embed="rId1"/>
          <a:stretch/>
        </p:blipFill>
        <p:spPr>
          <a:xfrm>
            <a:off x="1290600" y="764640"/>
            <a:ext cx="6562440" cy="6562440"/>
          </a:xfrm>
          <a:prstGeom prst="rect">
            <a:avLst/>
          </a:prstGeom>
          <a:ln>
            <a:noFill/>
          </a:ln>
        </p:spPr>
      </p:pic>
      <p:sp>
        <p:nvSpPr>
          <p:cNvPr id="297" name="TextShape 1"/>
          <p:cNvSpPr txBox="1"/>
          <p:nvPr/>
        </p:nvSpPr>
        <p:spPr>
          <a:xfrm>
            <a:off x="457200" y="274680"/>
            <a:ext cx="8229240" cy="15699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THANK YOU FOR YOUR ATTENTION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transition>
    <p:randomBar dir="vert"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SOURCES 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9" name="CustomShape 2"/>
          <p:cNvSpPr/>
          <p:nvPr/>
        </p:nvSpPr>
        <p:spPr>
          <a:xfrm>
            <a:off x="683640" y="1700640"/>
            <a:ext cx="7776360" cy="42008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 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Kde se v Česku žije nejlépe? Velké porovnání krajů podle 24 kritérií. </a:t>
            </a:r>
            <a:r>
              <a:rPr b="0" i="1" lang="en-US" sz="1400" spc="-1" strike="noStrike">
                <a:solidFill>
                  <a:srgbClr val="000000"/>
                </a:solidFill>
                <a:latin typeface="Calibri"/>
              </a:rPr>
              <a:t>Aktuálně.cz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 [online]. 2019,   15.2.2016 [cit. 2019-02-10]. Dostupné z: 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Calibri"/>
                <a:hlinkClick r:id="rId1"/>
              </a:rPr>
              <a:t>https://zpravy.aktualne.cz/ekonomika/kde-se-v-cesku-zije-nejlepe-velke-porovnani-kraju-podle-24-k/r~56723dfad18711e5aa720025900fea04/?redirected=1549821212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i="1" lang="en-US" sz="1400" spc="-1" strike="noStrike">
                <a:solidFill>
                  <a:srgbClr val="000000"/>
                </a:solidFill>
                <a:latin typeface="Calibri"/>
              </a:rPr>
              <a:t>LIDÉ A SPOLEČNOST: ÚROVEŇ VZDĚLÁNÍ OBYVATELSTVA PODLE VÝSLEDKŮ SČÍTÁNÍ LIDU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 [online]. Praha, 2014 [cit. 2019-02-10]. Dostupné z: 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Calibri"/>
                <a:hlinkClick r:id="rId2"/>
              </a:rPr>
              <a:t>https://www.czso.cz/documents/10180/20536250/17023214.pdf/7545a15a-8565-458b-b4e3-e8bf43255b12?version=1.1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Vysokoškoláků rapidně přibývá. </a:t>
            </a:r>
            <a:r>
              <a:rPr b="0" i="1" lang="en-US" sz="1400" spc="-1" strike="noStrike">
                <a:solidFill>
                  <a:srgbClr val="000000"/>
                </a:solidFill>
                <a:latin typeface="Calibri"/>
              </a:rPr>
              <a:t>Český statistický úřad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 [online]. 2019, 3.11.2016 [cit. 2019-02-10]. Dostupné z: 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Calibri"/>
                <a:hlinkClick r:id="rId3"/>
              </a:rPr>
              <a:t>https://www.czso.cz/csu/czso/vysokoskolaku-rapidne-pribyva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Kraje v ČR a počet obyvatel, průměrná mzda a nezaměstnanost. </a:t>
            </a:r>
            <a:r>
              <a:rPr b="0" i="1" lang="en-US" sz="1400" spc="-1" strike="noStrike">
                <a:solidFill>
                  <a:srgbClr val="000000"/>
                </a:solidFill>
                <a:latin typeface="Calibri"/>
              </a:rPr>
              <a:t>Epřehledy.cz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 [online]. https://eprehledy.cz/index.php, 2016 [cit. 2019-02-10]. Dostupné z: 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Calibri"/>
                <a:hlinkClick r:id="rId4"/>
              </a:rPr>
              <a:t>https://eprehledy.cz/kraje_pocet_obyvatel_hruba_mzda_nezamestnanost.php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4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Zraněný houbař měl v krvi 8,83 promile alkoholu. Pil jsem jen pivo, tvrdil Zdroj: https://www.idnes.cz/ostrava/zpravy/zraneny-houbar-mel-v-krvi-8-83-promile-alkoholu-rekord-alkohol-opilec.A180924_082015_ostrava-zpravy_jog. </a:t>
            </a:r>
            <a:r>
              <a:rPr b="0" i="1" lang="en-US" sz="1400" spc="-1" strike="noStrike">
                <a:solidFill>
                  <a:srgbClr val="000000"/>
                </a:solidFill>
                <a:latin typeface="Calibri"/>
              </a:rPr>
              <a:t>IDNES.cz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 [online]. 2019, 24.9.2018 [cit. 2019-02-10]. Dostupné z: </a:t>
            </a:r>
            <a:r>
              <a:rPr b="0" lang="en-US" sz="1400" spc="-1" strike="noStrike" u="sng">
                <a:solidFill>
                  <a:srgbClr val="0000ff"/>
                </a:solidFill>
                <a:uFillTx/>
                <a:latin typeface="Calibri"/>
                <a:hlinkClick r:id="rId5"/>
              </a:rPr>
              <a:t>https://www.idnes.cz/ostrava/zpravy/zraneny-houbar-mel-v-krvi-8-83-promile-alkoholu-rekord-alkohol-opilec.A180924_082015_ostrava-zpravy_jog</a:t>
            </a:r>
            <a:r>
              <a:rPr b="0" lang="en-US" sz="1400" spc="-1" strike="noStrike">
                <a:solidFill>
                  <a:srgbClr val="000000"/>
                </a:solidFill>
                <a:latin typeface="Calibri"/>
              </a:rPr>
              <a:t> </a:t>
            </a:r>
            <a:br/>
            <a:r>
              <a:rPr b="0" lang="en-US" sz="1800" spc="-1" strike="noStrike" u="sng">
                <a:solidFill>
                  <a:srgbClr val="000000"/>
                </a:solidFill>
                <a:uFillTx/>
                <a:latin typeface="Calibri"/>
              </a:rPr>
              <a:t> </a:t>
            </a:r>
            <a:endParaRPr b="0" lang="en-U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SOURCES OF PHOTOS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1" name="CustomShape 2"/>
          <p:cNvSpPr/>
          <p:nvPr/>
        </p:nvSpPr>
        <p:spPr>
          <a:xfrm>
            <a:off x="683640" y="1700640"/>
            <a:ext cx="7776360" cy="3740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Univerzita Karlova.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Wikipedia: the free encyclopedia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San Francisco (CA): Wikimedia Foundation, 2019, 17.1.2019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1"/>
              </a:rPr>
              <a:t>https://cs.wikipedia.org/wiki/Univerzita_Karlova#/media/File:Charles-University-symbol-4.png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Univerzita Palackého v Olomouci.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Wikipedia: the free encyclopedia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San Francisco (CA): Wikimedia Foundation, 2019, 29.11.2018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2"/>
              </a:rPr>
              <a:t>https://cs.wikipedia.org/wiki/Univerzita_Palack%C3%A9ho_v_Olomouci#/media/File:Univerzita_Palack%C3%A9ho_v_Olomouci_-_logo.png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Masarykova univerzita.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Wikipedia: the free encyclopedia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San Francisco (CA): Wikimedia Foundation, 2019, 25.1.2019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3"/>
              </a:rPr>
              <a:t>https://cs.wikipedia.org/wiki/Masarykova_univerzita#/media/File:Logo_Masaryk_University.svg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Dohady kolem konopí aneb Povolit či nepovolit jeho pěstování.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Novinky.cz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2019, 28.1.2018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4"/>
              </a:rPr>
              <a:t>https://www.novinky.cz/zena/styl/461607-dohady-kolem-konopi-aneb-povolit-ci-nepovolit-jeho-pestovani.html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O drogách.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O drogách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2019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5"/>
              </a:rPr>
              <a:t>http://www.drogy-about.estranky.cz/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ALKOHOL A RIZIKA: VÍTE, ŽE PLNÍCÍ SADY OBSAHUJÍ ALKOHOL?.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Water distillers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6"/>
              </a:rPr>
              <a:t>https://www.waterdistillers.eu/15-alkohol-a-rizika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Becherovka Original bylinný likér 50cl.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TESCO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2019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7"/>
              </a:rPr>
              <a:t>https://nakup.itesco.cz/groceries/cs-CZ/products/2001005116299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Božkov Originál Tuzemský 37,5 % 1l. 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Akčníceny.cz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2019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8"/>
              </a:rPr>
              <a:t>https://www.akcniceny.cz/akce/bozkov-original-tuzemsky-37-5-1l/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In: </a:t>
            </a:r>
            <a:r>
              <a:rPr b="0" i="1" lang="en-US" sz="1200" spc="-1" strike="noStrike">
                <a:solidFill>
                  <a:srgbClr val="000000"/>
                </a:solidFill>
                <a:latin typeface="Calibri"/>
              </a:rPr>
              <a:t>Plzeňský Prazdroj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 [online]. 2019 [cit. 2019-02-10]. Dostupné z: </a:t>
            </a:r>
            <a:r>
              <a:rPr b="0" lang="en-US" sz="1200" spc="-1" strike="noStrike" u="sng">
                <a:solidFill>
                  <a:srgbClr val="0000ff"/>
                </a:solidFill>
                <a:uFillTx/>
                <a:latin typeface="Calibri"/>
                <a:hlinkClick r:id="rId9"/>
              </a:rPr>
              <a:t>https://www.prazdroj.cz/en/brands</a:t>
            </a:r>
            <a:r>
              <a:rPr b="0" lang="en-US" sz="12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1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Picture 2" descr=""/>
          <p:cNvPicPr/>
          <p:nvPr/>
        </p:nvPicPr>
        <p:blipFill>
          <a:blip r:embed="rId1">
            <a:lum bright="20000"/>
          </a:blip>
          <a:stretch/>
        </p:blipFill>
        <p:spPr>
          <a:xfrm>
            <a:off x="-828720" y="0"/>
            <a:ext cx="10766520" cy="7173000"/>
          </a:xfrm>
          <a:prstGeom prst="rect">
            <a:avLst/>
          </a:prstGeom>
          <a:ln>
            <a:noFill/>
          </a:ln>
        </p:spPr>
      </p:pic>
      <p:sp>
        <p:nvSpPr>
          <p:cNvPr id="210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cs-CZ" sz="6000" spc="-1" strike="noStrike">
                <a:solidFill>
                  <a:srgbClr val="000000"/>
                </a:solidFill>
                <a:latin typeface="Ink Free"/>
              </a:rPr>
              <a:t>ATTITUDES OF OUR REGIONS</a:t>
            </a:r>
            <a:endParaRPr b="0" lang="cs-CZ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1" name="TextShape 2"/>
          <p:cNvSpPr txBox="1"/>
          <p:nvPr/>
        </p:nvSpPr>
        <p:spPr>
          <a:xfrm>
            <a:off x="1371600" y="3886200"/>
            <a:ext cx="6400440" cy="17521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algn="ctr">
              <a:lnSpc>
                <a:spcPct val="100000"/>
              </a:lnSpc>
              <a:spcBef>
                <a:spcPts val="479"/>
              </a:spcBef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The Czech Republic</a:t>
            </a:r>
            <a:endParaRPr b="0" lang="en-US" sz="2400" spc="-1" strike="noStrike">
              <a:latin typeface="Arial"/>
            </a:endParaRPr>
          </a:p>
        </p:txBody>
      </p:sp>
    </p:spTree>
  </p:cSld>
  <p:transition spd="slow">
    <p:newsflash/>
  </p:transition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" name="Obrázek 1" descr=""/>
          <p:cNvPicPr/>
          <p:nvPr/>
        </p:nvPicPr>
        <p:blipFill>
          <a:blip r:embed="rId1"/>
          <a:stretch/>
        </p:blipFill>
        <p:spPr>
          <a:xfrm>
            <a:off x="971640" y="332640"/>
            <a:ext cx="7236000" cy="4110120"/>
          </a:xfrm>
          <a:prstGeom prst="rect">
            <a:avLst/>
          </a:prstGeom>
          <a:ln>
            <a:noFill/>
          </a:ln>
        </p:spPr>
      </p:pic>
      <p:sp>
        <p:nvSpPr>
          <p:cNvPr id="213" name="CustomShape 1"/>
          <p:cNvSpPr/>
          <p:nvPr/>
        </p:nvSpPr>
        <p:spPr>
          <a:xfrm>
            <a:off x="2013840" y="5301360"/>
            <a:ext cx="574020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13 regions + the capital city – Prague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3 parts – Bohemia, Moravia, Silesia</a:t>
            </a:r>
            <a:endParaRPr b="0" lang="en-US" sz="2800" spc="-1" strike="noStrike">
              <a:latin typeface="Arial"/>
            </a:endParaRPr>
          </a:p>
        </p:txBody>
      </p:sp>
    </p:spTree>
  </p:cSld>
  <p:transition spd="slow">
    <p:randomBar dir="vert"/>
  </p:transition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THE BEST LIVING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5" name="CustomShape 2"/>
          <p:cNvSpPr/>
          <p:nvPr/>
        </p:nvSpPr>
        <p:spPr>
          <a:xfrm>
            <a:off x="861120" y="1628640"/>
            <a:ext cx="7421400" cy="1644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In Prague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Because of doctors, long average age, good jobs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en-US" sz="2800" spc="-1" strike="noStrike">
                <a:solidFill>
                  <a:srgbClr val="000000"/>
                </a:solidFill>
                <a:latin typeface="Calibri"/>
              </a:rPr>
              <a:t>!BUT!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There is a big criminality and air pollution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2800" spc="-1" strike="noStrike">
              <a:latin typeface="Arial"/>
            </a:endParaRPr>
          </a:p>
        </p:txBody>
      </p:sp>
      <p:pic>
        <p:nvPicPr>
          <p:cNvPr id="216" name="Obrázek 4" descr=""/>
          <p:cNvPicPr/>
          <p:nvPr/>
        </p:nvPicPr>
        <p:blipFill>
          <a:blip r:embed="rId1"/>
          <a:stretch/>
        </p:blipFill>
        <p:spPr>
          <a:xfrm>
            <a:off x="2428920" y="3933000"/>
            <a:ext cx="4285800" cy="2552400"/>
          </a:xfrm>
          <a:prstGeom prst="rect">
            <a:avLst/>
          </a:prstGeom>
          <a:ln>
            <a:noFill/>
          </a:ln>
        </p:spPr>
      </p:pic>
      <p:sp>
        <p:nvSpPr>
          <p:cNvPr id="217" name="CustomShape 3"/>
          <p:cNvSpPr/>
          <p:nvPr/>
        </p:nvSpPr>
        <p:spPr>
          <a:xfrm flipV="1">
            <a:off x="2267640" y="5012280"/>
            <a:ext cx="1583640" cy="71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18" name="CustomShape 4"/>
          <p:cNvSpPr/>
          <p:nvPr/>
        </p:nvSpPr>
        <p:spPr>
          <a:xfrm>
            <a:off x="1768320" y="5661360"/>
            <a:ext cx="8258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Prague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pull dir="u"/>
  </p:transition>
  <p:timing>
    <p:tnLst>
      <p:par>
        <p:cTn id="7" dur="indefinite" restart="never" nodeType="tmRoot">
          <p:childTnLst>
            <p:seq>
              <p:cTn id="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THE WORST LIVING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0" name="CustomShape 2"/>
          <p:cNvSpPr/>
          <p:nvPr/>
        </p:nvSpPr>
        <p:spPr>
          <a:xfrm>
            <a:off x="444960" y="1917000"/>
            <a:ext cx="8141040" cy="1796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Moravian-Silesian Region, Ústí Region, Olomouc Region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Because of the biggest mortality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Big unemployment (Ústí Region – 8 %)</a:t>
            </a:r>
            <a:endParaRPr b="0" lang="en-US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Wingdings"/>
              </a:rPr>
              <a:t>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Ústí Region – the weak economy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221" name="Obrázek 3" descr=""/>
          <p:cNvPicPr/>
          <p:nvPr/>
        </p:nvPicPr>
        <p:blipFill>
          <a:blip r:embed="rId1"/>
          <a:stretch/>
        </p:blipFill>
        <p:spPr>
          <a:xfrm>
            <a:off x="2411640" y="3861000"/>
            <a:ext cx="4285800" cy="2552400"/>
          </a:xfrm>
          <a:prstGeom prst="rect">
            <a:avLst/>
          </a:prstGeom>
          <a:ln>
            <a:noFill/>
          </a:ln>
        </p:spPr>
      </p:pic>
      <p:sp>
        <p:nvSpPr>
          <p:cNvPr id="222" name="CustomShape 3"/>
          <p:cNvSpPr/>
          <p:nvPr/>
        </p:nvSpPr>
        <p:spPr>
          <a:xfrm flipH="1">
            <a:off x="6443640" y="4725000"/>
            <a:ext cx="647640" cy="287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3" name="CustomShape 4"/>
          <p:cNvSpPr/>
          <p:nvPr/>
        </p:nvSpPr>
        <p:spPr>
          <a:xfrm>
            <a:off x="2771640" y="4005000"/>
            <a:ext cx="431640" cy="35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4" name="CustomShape 5"/>
          <p:cNvSpPr/>
          <p:nvPr/>
        </p:nvSpPr>
        <p:spPr>
          <a:xfrm flipH="1">
            <a:off x="5651280" y="4077000"/>
            <a:ext cx="143640" cy="575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25" name="CustomShape 6"/>
          <p:cNvSpPr/>
          <p:nvPr/>
        </p:nvSpPr>
        <p:spPr>
          <a:xfrm>
            <a:off x="2346480" y="3717000"/>
            <a:ext cx="12297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Ústí Region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26" name="CustomShape 7"/>
          <p:cNvSpPr/>
          <p:nvPr/>
        </p:nvSpPr>
        <p:spPr>
          <a:xfrm>
            <a:off x="5158440" y="3789000"/>
            <a:ext cx="171108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Olomouc Region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27" name="CustomShape 8"/>
          <p:cNvSpPr/>
          <p:nvPr/>
        </p:nvSpPr>
        <p:spPr>
          <a:xfrm>
            <a:off x="6242400" y="4365000"/>
            <a:ext cx="25142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Moravian-Silesian Region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fade thruBlk="true"/>
  </p:transition>
  <p:timing>
    <p:tnLst>
      <p:par>
        <p:cTn id="9" dur="indefinite" restart="never" nodeType="tmRoot">
          <p:childTnLst>
            <p:seq>
              <p:cTn id="10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SALARIES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9" name="TextShape 2"/>
          <p:cNvSpPr txBox="1"/>
          <p:nvPr/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1" lang="cs-CZ" sz="3200" spc="-1" strike="noStrike">
                <a:solidFill>
                  <a:srgbClr val="000000"/>
                </a:solidFill>
                <a:latin typeface="Calibri"/>
              </a:rPr>
              <a:t>Highest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0" name="TextShape 3"/>
          <p:cNvSpPr txBox="1"/>
          <p:nvPr/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514440" indent="-514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Prague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514440" indent="-5140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Average – 35 000 Kč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1" name="TextShape 4"/>
          <p:cNvSpPr txBox="1"/>
          <p:nvPr/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1" lang="cs-CZ" sz="3200" spc="-1" strike="noStrike">
                <a:solidFill>
                  <a:srgbClr val="000000"/>
                </a:solidFill>
                <a:latin typeface="Calibri"/>
              </a:rPr>
              <a:t>Lowest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2" name="TextShape 5"/>
          <p:cNvSpPr txBox="1"/>
          <p:nvPr/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Karlovy Vary Region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Average – 23 000 Kč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3" name="CustomShape 6"/>
          <p:cNvSpPr/>
          <p:nvPr/>
        </p:nvSpPr>
        <p:spPr>
          <a:xfrm>
            <a:off x="879120" y="3645000"/>
            <a:ext cx="741672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Average salary in the Czech Republic – 26 000 Kč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234" name="Obrázek 9" descr=""/>
          <p:cNvPicPr/>
          <p:nvPr/>
        </p:nvPicPr>
        <p:blipFill>
          <a:blip r:embed="rId1"/>
          <a:stretch/>
        </p:blipFill>
        <p:spPr>
          <a:xfrm>
            <a:off x="2195640" y="4305240"/>
            <a:ext cx="4285800" cy="2552400"/>
          </a:xfrm>
          <a:prstGeom prst="rect">
            <a:avLst/>
          </a:prstGeom>
          <a:ln>
            <a:noFill/>
          </a:ln>
        </p:spPr>
      </p:pic>
      <p:sp>
        <p:nvSpPr>
          <p:cNvPr id="235" name="CustomShape 7"/>
          <p:cNvSpPr/>
          <p:nvPr/>
        </p:nvSpPr>
        <p:spPr>
          <a:xfrm flipV="1">
            <a:off x="1691640" y="5300640"/>
            <a:ext cx="791640" cy="35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6" name="CustomShape 8"/>
          <p:cNvSpPr/>
          <p:nvPr/>
        </p:nvSpPr>
        <p:spPr>
          <a:xfrm>
            <a:off x="262800" y="5589360"/>
            <a:ext cx="20145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Karlovy Vary Region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7" name="CustomShape 9"/>
          <p:cNvSpPr/>
          <p:nvPr/>
        </p:nvSpPr>
        <p:spPr>
          <a:xfrm flipH="1">
            <a:off x="3779280" y="4509000"/>
            <a:ext cx="1367640" cy="719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38" name="CustomShape 10"/>
          <p:cNvSpPr/>
          <p:nvPr/>
        </p:nvSpPr>
        <p:spPr>
          <a:xfrm>
            <a:off x="5152680" y="4221000"/>
            <a:ext cx="8258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Prague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39" name="CustomShape 11"/>
          <p:cNvSpPr/>
          <p:nvPr/>
        </p:nvSpPr>
        <p:spPr>
          <a:xfrm>
            <a:off x="2206800" y="3141000"/>
            <a:ext cx="141840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1400 €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40" name="CustomShape 12"/>
          <p:cNvSpPr/>
          <p:nvPr/>
        </p:nvSpPr>
        <p:spPr>
          <a:xfrm>
            <a:off x="6238080" y="3141000"/>
            <a:ext cx="123876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920 €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41" name="CustomShape 13"/>
          <p:cNvSpPr/>
          <p:nvPr/>
        </p:nvSpPr>
        <p:spPr>
          <a:xfrm>
            <a:off x="6455520" y="4149000"/>
            <a:ext cx="141840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– 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1040 €</a:t>
            </a:r>
            <a:endParaRPr b="0" lang="en-US" sz="2800" spc="-1" strike="noStrike">
              <a:latin typeface="Arial"/>
            </a:endParaRPr>
          </a:p>
        </p:txBody>
      </p:sp>
    </p:spTree>
  </p:cSld>
  <p:transition spd="slow">
    <p:push dir="d"/>
  </p:transition>
  <p:timing>
    <p:tnLst>
      <p:par>
        <p:cTn id="11" dur="indefinite" restart="never" nodeType="tmRoot">
          <p:childTnLst>
            <p:seq>
              <p:cTn id="1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UNEMPLOYMENT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3" name="TextShape 2"/>
          <p:cNvSpPr txBox="1"/>
          <p:nvPr/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1" lang="cs-CZ" sz="3200" spc="-1" strike="noStrike">
                <a:solidFill>
                  <a:srgbClr val="000000"/>
                </a:solidFill>
                <a:latin typeface="Calibri"/>
              </a:rPr>
              <a:t>Highest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4" name="TextShape 3"/>
          <p:cNvSpPr txBox="1"/>
          <p:nvPr/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Ústí Region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8 %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5" name="TextShape 4"/>
          <p:cNvSpPr txBox="1"/>
          <p:nvPr/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p>
            <a:pPr algn="ctr">
              <a:lnSpc>
                <a:spcPct val="100000"/>
              </a:lnSpc>
              <a:spcBef>
                <a:spcPts val="641"/>
              </a:spcBef>
            </a:pPr>
            <a:r>
              <a:rPr b="1" lang="cs-CZ" sz="3200" spc="-1" strike="noStrike">
                <a:solidFill>
                  <a:srgbClr val="000000"/>
                </a:solidFill>
                <a:latin typeface="Calibri"/>
              </a:rPr>
              <a:t>Lowest</a:t>
            </a:r>
            <a:endParaRPr b="0" lang="cs-CZ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6" name="TextShape 5"/>
          <p:cNvSpPr txBox="1"/>
          <p:nvPr/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In Prague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272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Wingdings" charset="2"/>
              <a:buChar char=""/>
            </a:pPr>
            <a:r>
              <a:rPr b="0" lang="cs-CZ" sz="2800" spc="-1" strike="noStrike">
                <a:solidFill>
                  <a:srgbClr val="000000"/>
                </a:solidFill>
                <a:latin typeface="Calibri"/>
              </a:rPr>
              <a:t>3 %</a:t>
            </a:r>
            <a:endParaRPr b="0" lang="cs-CZ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7" name="CustomShape 6"/>
          <p:cNvSpPr/>
          <p:nvPr/>
        </p:nvSpPr>
        <p:spPr>
          <a:xfrm>
            <a:off x="729720" y="3573000"/>
            <a:ext cx="7621200" cy="5169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Average unemployment in the Czech Republic – 4 %</a:t>
            </a:r>
            <a:endParaRPr b="0" lang="en-US" sz="2800" spc="-1" strike="noStrike">
              <a:latin typeface="Arial"/>
            </a:endParaRPr>
          </a:p>
        </p:txBody>
      </p:sp>
      <p:pic>
        <p:nvPicPr>
          <p:cNvPr id="248" name="Obrázek 7" descr=""/>
          <p:cNvPicPr/>
          <p:nvPr/>
        </p:nvPicPr>
        <p:blipFill>
          <a:blip r:embed="rId1"/>
          <a:stretch/>
        </p:blipFill>
        <p:spPr>
          <a:xfrm>
            <a:off x="2411640" y="4077000"/>
            <a:ext cx="4285800" cy="2552400"/>
          </a:xfrm>
          <a:prstGeom prst="rect">
            <a:avLst/>
          </a:prstGeom>
          <a:ln>
            <a:noFill/>
          </a:ln>
        </p:spPr>
      </p:pic>
      <p:sp>
        <p:nvSpPr>
          <p:cNvPr id="249" name="CustomShape 7"/>
          <p:cNvSpPr/>
          <p:nvPr/>
        </p:nvSpPr>
        <p:spPr>
          <a:xfrm>
            <a:off x="2411640" y="4365000"/>
            <a:ext cx="791640" cy="215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0" name="CustomShape 8"/>
          <p:cNvSpPr/>
          <p:nvPr/>
        </p:nvSpPr>
        <p:spPr>
          <a:xfrm flipV="1">
            <a:off x="2339640" y="5156640"/>
            <a:ext cx="1439640" cy="11516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chemeClr val="tx1"/>
            </a:solidFill>
            <a:round/>
            <a:tailEnd len="med" type="triangle" w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51" name="CustomShape 9"/>
          <p:cNvSpPr/>
          <p:nvPr/>
        </p:nvSpPr>
        <p:spPr>
          <a:xfrm>
            <a:off x="1912320" y="6237360"/>
            <a:ext cx="82584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Prague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252" name="CustomShape 10"/>
          <p:cNvSpPr/>
          <p:nvPr/>
        </p:nvSpPr>
        <p:spPr>
          <a:xfrm>
            <a:off x="1194480" y="4149000"/>
            <a:ext cx="1229760" cy="36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Ústí Region</a:t>
            </a:r>
            <a:endParaRPr b="0" lang="en-US" sz="1800" spc="-1" strike="noStrike">
              <a:latin typeface="Arial"/>
            </a:endParaRPr>
          </a:p>
        </p:txBody>
      </p:sp>
    </p:spTree>
  </p:cSld>
  <p:transition spd="slow">
    <p:cover dir="u"/>
  </p:transition>
  <p:timing>
    <p:tnLst>
      <p:par>
        <p:cTn id="13" dur="indefinite" restart="never" nodeType="tmRoot">
          <p:childTnLst>
            <p:seq>
              <p:cTn id="1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3" name="Table 1"/>
          <p:cNvGraphicFramePr/>
          <p:nvPr/>
        </p:nvGraphicFramePr>
        <p:xfrm>
          <a:off x="1026000" y="332640"/>
          <a:ext cx="7091640" cy="5546520"/>
        </p:xfrm>
        <a:graphic>
          <a:graphicData uri="http://schemas.openxmlformats.org/drawingml/2006/table">
            <a:tbl>
              <a:tblPr/>
              <a:tblGrid>
                <a:gridCol w="2363760"/>
                <a:gridCol w="2363760"/>
                <a:gridCol w="2364120"/>
              </a:tblGrid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REGION</a:t>
                      </a:r>
                      <a:endParaRPr b="0" lang="en-US" sz="19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SALARY</a:t>
                      </a:r>
                      <a:endParaRPr b="0" lang="en-US" sz="19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9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UNEMPLOYMENT</a:t>
                      </a:r>
                      <a:endParaRPr b="0" lang="en-US" sz="19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Prague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35 187 Kč (1 407 €)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3,26 %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South Bohemian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24 835 Kč (993 €)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4,43 %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South Moravian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26 629 Kč (1 065 €)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6,06 %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Karlovy Vary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23 612 Kč (944 €)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5,35 %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Vysočina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25 222 Kč (1 008 €)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5,07 %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Hradec Králové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25 140 Kč (1 005 €)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3,72 %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Liberec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25 622 Kč (1 024 €)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5,16 %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Moravian-Silesian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25 171 Kč (1006 €)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7,30 %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Olomouc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24 666 Kč (986 €)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5,98 %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Pardubice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24 707 Kč (988 €)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4,04 %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Pilsen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26 498 Kč (1 059 €)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3,49 %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Bohemian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27 730 Kč (1 109 €)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4,27 %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6972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Ústí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25 148 Kč (1 005 €)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7,79 %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44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Zlín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24 342 Kč (973 €)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4,93 %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p:transition spd="slow">
    <p:fade thruBlk="true"/>
  </p:transition>
  <p:timing>
    <p:tnLst>
      <p:par>
        <p:cTn id="15" dur="indefinite" restart="never" nodeType="tmRoot">
          <p:childTnLst>
            <p:seq>
              <p:cTn id="1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1" lang="cs-CZ" sz="5400" spc="-1" strike="noStrike">
                <a:solidFill>
                  <a:srgbClr val="000000"/>
                </a:solidFill>
                <a:latin typeface="Calibri"/>
              </a:rPr>
              <a:t>UNEMPLOYMENT COMPENSATION</a:t>
            </a:r>
            <a:endParaRPr b="0" lang="cs-CZ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5" name="CustomShape 2"/>
          <p:cNvSpPr/>
          <p:nvPr/>
        </p:nvSpPr>
        <p:spPr>
          <a:xfrm>
            <a:off x="368640" y="1917000"/>
            <a:ext cx="7479000" cy="13701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Apply to 3 working days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Have permanent residence in the Czech Republic</a:t>
            </a:r>
            <a:endParaRPr b="0" lang="en-US" sz="2800" spc="-1" strike="noStrike">
              <a:latin typeface="Arial"/>
            </a:endParaRPr>
          </a:p>
          <a:p>
            <a:pPr indent="-2160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You can‘t refuse their proposal of work </a:t>
            </a:r>
            <a:endParaRPr b="0" lang="en-US" sz="2800" spc="-1" strike="noStrike">
              <a:latin typeface="Arial"/>
            </a:endParaRPr>
          </a:p>
        </p:txBody>
      </p:sp>
      <p:sp>
        <p:nvSpPr>
          <p:cNvPr id="256" name="CustomShape 3"/>
          <p:cNvSpPr/>
          <p:nvPr/>
        </p:nvSpPr>
        <p:spPr>
          <a:xfrm>
            <a:off x="402480" y="3501000"/>
            <a:ext cx="119304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1" lang="en-US" sz="2400" spc="-1" strike="noStrike">
                <a:solidFill>
                  <a:srgbClr val="000000"/>
                </a:solidFill>
                <a:latin typeface="Calibri"/>
              </a:rPr>
              <a:t>Support</a:t>
            </a:r>
            <a:endParaRPr b="0" lang="en-US" sz="2400" spc="-1" strike="noStrike">
              <a:latin typeface="Arial"/>
            </a:endParaRPr>
          </a:p>
        </p:txBody>
      </p:sp>
      <p:graphicFrame>
        <p:nvGraphicFramePr>
          <p:cNvPr id="257" name="Table 4"/>
          <p:cNvGraphicFramePr/>
          <p:nvPr/>
        </p:nvGraphicFramePr>
        <p:xfrm>
          <a:off x="1619640" y="4149000"/>
          <a:ext cx="6095520" cy="1482840"/>
        </p:xfrm>
        <a:graphic>
          <a:graphicData uri="http://schemas.openxmlformats.org/drawingml/2006/table">
            <a:tbl>
              <a:tblPr/>
              <a:tblGrid>
                <a:gridCol w="3047760"/>
                <a:gridCol w="3047760"/>
              </a:tblGrid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AGE</a:t>
                      </a:r>
                      <a:endParaRPr b="0" lang="en-U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en-US" sz="20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HOW LONG</a:t>
                      </a:r>
                      <a:endParaRPr b="0" lang="en-US" sz="20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up to 50 years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 months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50-55 years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8 months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37080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over 55 years 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en-US" sz="18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11 months</a:t>
                      </a:r>
                      <a:endParaRPr b="0" lang="en-US" sz="18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</a:tbl>
          </a:graphicData>
        </a:graphic>
      </p:graphicFrame>
    </p:spTree>
  </p:cSld>
  <p:transition spd="slow">
    <p:pull dir="l"/>
  </p:transition>
  <p:timing>
    <p:tnLst>
      <p:par>
        <p:cTn id="17" dur="indefinite" restart="never" nodeType="tmRoot">
          <p:childTnLst>
            <p:seq>
              <p:cTn id="18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568</TotalTime>
  <Application>LibreOffice/6.1.4.2$Windows_X86_64 LibreOffice_project/9d0f32d1f0b509096fd65e0d4bec26ddd1938fd3</Application>
  <Words>561</Words>
  <Paragraphs>180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2019-02-08T13:00:54Z</dcterms:created>
  <dc:creator>uzivatel</dc:creator>
  <dc:description/>
  <dc:language>en-US</dc:language>
  <cp:lastModifiedBy/>
  <dcterms:modified xsi:type="dcterms:W3CDTF">2019-07-13T10:03:50Z</dcterms:modified>
  <cp:revision>73</cp:revision>
  <dc:subject/>
  <dc:title>ATTITUDES OF OUR RELIGIONS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Předvádění na obrazovce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18</vt:i4>
  </property>
</Properties>
</file>